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Nuni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regular.fntdata"/><Relationship Id="rId20" Type="http://schemas.openxmlformats.org/officeDocument/2006/relationships/slide" Target="slides/slide15.xml"/><Relationship Id="rId42" Type="http://schemas.openxmlformats.org/officeDocument/2006/relationships/font" Target="fonts/Nunito-italic.fntdata"/><Relationship Id="rId41" Type="http://schemas.openxmlformats.org/officeDocument/2006/relationships/font" Target="fonts/Nuni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Nuni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897cb419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897cb419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897cb419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897cb419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11b0ac6e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11b0ac6e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986f786f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986f786f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11b0ac6e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11b0ac6e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11b0ac6e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11b0ac6e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11b0ac6e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11b0ac6e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11b0ac6e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11b0ac6e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11b0ac6e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11b0ac6e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986f786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986f786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a84aabaa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a84aabaa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986f786f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a986f786f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986f786fc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986f786f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897cb419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897cb41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986f786fc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986f786f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986f786f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986f786f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986f786fc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986f786fc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986f786fc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986f786fc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986f786fc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986f786fc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986f786fc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a986f786fc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986f786fc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986f786fc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a84aaba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a84aaba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a986f786fc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a986f786fc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897cb4198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897cb419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986f786fc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986f786fc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a986f786fc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a986f786fc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986f786fc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a986f786fc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a84aabaa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a84aabaa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897cb419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897cb419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9b3b23c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9b3b23c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16063f3f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16063f3f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16063f3f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16063f3f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986f786fc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986f786fc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image" Target="../media/image39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29.png"/><Relationship Id="rId5" Type="http://schemas.openxmlformats.org/officeDocument/2006/relationships/image" Target="../media/image42.png"/><Relationship Id="rId6" Type="http://schemas.openxmlformats.org/officeDocument/2006/relationships/image" Target="../media/image8.png"/><Relationship Id="rId7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39.png"/><Relationship Id="rId5" Type="http://schemas.openxmlformats.org/officeDocument/2006/relationships/image" Target="../media/image27.png"/><Relationship Id="rId6" Type="http://schemas.openxmlformats.org/officeDocument/2006/relationships/image" Target="../media/image42.png"/><Relationship Id="rId7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colab.research.google.com/drive/1wCSAZkgYryNDh3tC9fBDNusvMFvhlQeV" TargetMode="External"/><Relationship Id="rId4" Type="http://schemas.openxmlformats.org/officeDocument/2006/relationships/hyperlink" Target="https://colab.research.google.com/drive/1uSkSXk1yohFqaBFYc_FwojRAHoOA3ehV?usp=sharing" TargetMode="External"/><Relationship Id="rId5" Type="http://schemas.openxmlformats.org/officeDocument/2006/relationships/hyperlink" Target="https://github.com/haohe1113/Steam-Game-Rcmd-Engine/blob/master/steam_market_segmentation.ipynb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3" y="184770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Game Recommendations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311700" y="3211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Hao He, Justin Wagers, Manan Desai</a:t>
            </a:r>
            <a:endParaRPr/>
          </a:p>
        </p:txBody>
      </p:sp>
      <p:pic>
        <p:nvPicPr>
          <p:cNvPr descr="Video Game Controller PNG Picture | PNG All"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25" y="1931750"/>
            <a:ext cx="1737000" cy="12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commendation Icon of Glyph style - Available in SVG, PNG, EPS, AI &amp; Icon  fonts"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725" y="1714500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75" y="2121500"/>
            <a:ext cx="3174500" cy="25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574" y="2033350"/>
            <a:ext cx="4732751" cy="25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/>
          <p:nvPr/>
        </p:nvSpPr>
        <p:spPr>
          <a:xfrm>
            <a:off x="3455400" y="3030625"/>
            <a:ext cx="642600" cy="51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50" y="1800213"/>
            <a:ext cx="3876675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450" y="1814488"/>
            <a:ext cx="38290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325" y="1977175"/>
            <a:ext cx="3819525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401475" y="2520325"/>
            <a:ext cx="36873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Roughly </a:t>
            </a: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analogous</a:t>
            </a: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 to a 0 to 10 rating scale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Filtering Overview</a:t>
            </a:r>
            <a:endParaRPr/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775" y="1566525"/>
            <a:ext cx="5074426" cy="31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User-Based Collaborative Filtering</a:t>
            </a:r>
            <a:endParaRPr/>
          </a:p>
        </p:txBody>
      </p:sp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819150" y="1990725"/>
            <a:ext cx="3314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Construct user correlation matrix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Users must have rated some games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two users to have a correlation coefficient, they must have at least </a:t>
            </a:r>
            <a:r>
              <a:rPr i="1" lang="en" sz="1500"/>
              <a:t>n</a:t>
            </a:r>
            <a:r>
              <a:rPr lang="en" sz="1500"/>
              <a:t> games in common, where </a:t>
            </a:r>
            <a:r>
              <a:rPr i="1" lang="en" sz="1500"/>
              <a:t>n</a:t>
            </a:r>
            <a:r>
              <a:rPr lang="en" sz="1500"/>
              <a:t> &gt; 2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Very long runtime</a:t>
            </a:r>
            <a:endParaRPr sz="1500"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825" y="2438913"/>
            <a:ext cx="3706500" cy="12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/>
        </p:nvSpPr>
        <p:spPr>
          <a:xfrm>
            <a:off x="8119325" y="2852013"/>
            <a:ext cx="607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Calibri"/>
                <a:ea typeface="Calibri"/>
                <a:cs typeface="Calibri"/>
                <a:sym typeface="Calibri"/>
              </a:rPr>
              <a:t>… 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 rot="5400000">
            <a:off x="6196300" y="3803488"/>
            <a:ext cx="607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Calibri"/>
                <a:ea typeface="Calibri"/>
                <a:cs typeface="Calibri"/>
                <a:sym typeface="Calibri"/>
              </a:rPr>
              <a:t>… 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User-Based Collaborative Filtering</a:t>
            </a:r>
            <a:endParaRPr/>
          </a:p>
        </p:txBody>
      </p:sp>
      <p:sp>
        <p:nvSpPr>
          <p:cNvPr id="223" name="Google Shape;223;p27"/>
          <p:cNvSpPr txBox="1"/>
          <p:nvPr>
            <p:ph idx="1" type="body"/>
          </p:nvPr>
        </p:nvSpPr>
        <p:spPr>
          <a:xfrm>
            <a:off x="285675" y="2233875"/>
            <a:ext cx="5172600" cy="18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user U: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ind U’s average rating U</a:t>
            </a:r>
            <a:r>
              <a:rPr baseline="-25000" lang="en" sz="1000">
                <a:latin typeface="Courier New"/>
                <a:ea typeface="Courier New"/>
                <a:cs typeface="Courier New"/>
                <a:sym typeface="Courier New"/>
              </a:rPr>
              <a:t>avg</a:t>
            </a:r>
            <a:endParaRPr baseline="-25000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or game in games not played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get users who have played it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et subset of those users who have a similarity rating w/ U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get top </a:t>
            </a:r>
            <a:r>
              <a:rPr i="1" lang="en" sz="10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users by magnitude of correlation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alculate sum of weighted difference </a:t>
            </a:r>
            <a:r>
              <a:rPr i="1" lang="en" sz="1000">
                <a:latin typeface="Courier New"/>
                <a:ea typeface="Courier New"/>
                <a:cs typeface="Courier New"/>
                <a:sym typeface="Courier New"/>
              </a:rPr>
              <a:t>𝝨w</a:t>
            </a:r>
            <a:endParaRPr i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dd </a:t>
            </a:r>
            <a:r>
              <a:rPr i="1" lang="en" sz="1000">
                <a:latin typeface="Courier New"/>
                <a:ea typeface="Courier New"/>
                <a:cs typeface="Courier New"/>
                <a:sym typeface="Courier New"/>
              </a:rPr>
              <a:t>𝝨w to U</a:t>
            </a:r>
            <a:r>
              <a:rPr baseline="-25000" i="1" lang="en" sz="1100">
                <a:latin typeface="Courier New"/>
                <a:ea typeface="Courier New"/>
                <a:cs typeface="Courier New"/>
                <a:sym typeface="Courier New"/>
              </a:rPr>
              <a:t>avg</a:t>
            </a:r>
            <a:r>
              <a:rPr i="1" lang="en" sz="1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= predicted rating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recommend game with highest predicted rating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i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275" y="2283825"/>
            <a:ext cx="3410049" cy="16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coincidence that all correlations are positive, though correlation matrix contains mostly positives</a:t>
            </a:r>
            <a:endParaRPr/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825" y="521025"/>
            <a:ext cx="7872350" cy="37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075" y="2485700"/>
            <a:ext cx="444817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8100" y="1774688"/>
            <a:ext cx="209550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Recommendation</a:t>
            </a:r>
            <a:endParaRPr/>
          </a:p>
        </p:txBody>
      </p:sp>
      <p:sp>
        <p:nvSpPr>
          <p:cNvPr id="238" name="Google Shape;238;p29"/>
          <p:cNvSpPr txBox="1"/>
          <p:nvPr/>
        </p:nvSpPr>
        <p:spPr>
          <a:xfrm>
            <a:off x="4072675" y="3985850"/>
            <a:ext cx="41595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Predicted rating: 7.435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>
            <a:off x="402325" y="8108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Recommendation 2</a:t>
            </a:r>
            <a:endParaRPr/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850" y="2705375"/>
            <a:ext cx="4649726" cy="21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425" y="423525"/>
            <a:ext cx="2848625" cy="22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425" y="2117600"/>
            <a:ext cx="3156125" cy="18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/>
        </p:nvSpPr>
        <p:spPr>
          <a:xfrm>
            <a:off x="838425" y="4064025"/>
            <a:ext cx="41595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Predicted rating: 6.31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Item-Based Collaborative Filtering</a:t>
            </a:r>
            <a:endParaRPr/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819150" y="1990725"/>
            <a:ext cx="40002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Similar algorithm to user-based but from different perspective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Construct item-by-item correlation matrix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Still many pairs with no correlation (when # users who play both games &lt; </a:t>
            </a:r>
            <a:r>
              <a:rPr i="1" lang="en" sz="1900"/>
              <a:t>n</a:t>
            </a:r>
            <a:r>
              <a:rPr lang="en" sz="1900"/>
              <a:t>)</a:t>
            </a:r>
            <a:endParaRPr sz="1900"/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600" y="1990725"/>
            <a:ext cx="3596249" cy="219066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 txBox="1"/>
          <p:nvPr/>
        </p:nvSpPr>
        <p:spPr>
          <a:xfrm>
            <a:off x="8240875" y="3121213"/>
            <a:ext cx="607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Calibri"/>
                <a:ea typeface="Calibri"/>
                <a:cs typeface="Calibri"/>
                <a:sym typeface="Calibri"/>
              </a:rPr>
              <a:t>… 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 rot="5400000">
            <a:off x="6291825" y="4263538"/>
            <a:ext cx="607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Calibri"/>
                <a:ea typeface="Calibri"/>
                <a:cs typeface="Calibri"/>
                <a:sym typeface="Calibri"/>
              </a:rPr>
              <a:t>… 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819150" y="1634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Based on a user’s gaming history, can we recommend a game that they will enjoy</a:t>
            </a:r>
            <a:r>
              <a:rPr b="1" lang="en" sz="1700"/>
              <a:t>?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Based on how much time a player has spent playing previous games and their similarity to other video game players, we would like to create a recommendation system for video games.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In other words, we want to predict which games a user is likely to spend the most time playing. This prediction would allow for user-specific video game advertising. 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316" y="3015400"/>
            <a:ext cx="3654084" cy="9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Recommendation</a:t>
            </a:r>
            <a:endParaRPr/>
          </a:p>
        </p:txBody>
      </p:sp>
      <p:sp>
        <p:nvSpPr>
          <p:cNvPr id="263" name="Google Shape;263;p32"/>
          <p:cNvSpPr txBox="1"/>
          <p:nvPr/>
        </p:nvSpPr>
        <p:spPr>
          <a:xfrm>
            <a:off x="6191525" y="4150850"/>
            <a:ext cx="2570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Predicted rating: 6.66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000" y="1495948"/>
            <a:ext cx="2335924" cy="13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025" y="1952600"/>
            <a:ext cx="4877300" cy="244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402325" y="8108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Recommendation 2</a:t>
            </a: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425" y="289900"/>
            <a:ext cx="2848625" cy="22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50" y="1657325"/>
            <a:ext cx="2175861" cy="30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3625" y="2623845"/>
            <a:ext cx="4589425" cy="21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/>
        </p:nvSpPr>
        <p:spPr>
          <a:xfrm>
            <a:off x="2869975" y="1657325"/>
            <a:ext cx="2570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Predicted rating: 7.61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Note: in bottom right image, 13 games with NA weight were removed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type="title"/>
          </p:nvPr>
        </p:nvSpPr>
        <p:spPr>
          <a:xfrm>
            <a:off x="819150" y="634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User-Based vs Item-Based Filtering </a:t>
            </a:r>
            <a:endParaRPr/>
          </a:p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819150" y="1990725"/>
            <a:ext cx="43302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 our eye test, user-based seemed better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 reality, would probably use some type of market test</a:t>
            </a:r>
            <a:endParaRPr sz="2000"/>
          </a:p>
        </p:txBody>
      </p:sp>
      <p:pic>
        <p:nvPicPr>
          <p:cNvPr descr="Email Marketing A/B Testing - Ultimate Guide - MailerLite"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300" y="2344650"/>
            <a:ext cx="2986126" cy="14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Recommendations</a:t>
            </a:r>
            <a:endParaRPr/>
          </a:p>
        </p:txBody>
      </p:sp>
      <p:sp>
        <p:nvSpPr>
          <p:cNvPr id="287" name="Google Shape;287;p35"/>
          <p:cNvSpPr txBox="1"/>
          <p:nvPr>
            <p:ph idx="1" type="body"/>
          </p:nvPr>
        </p:nvSpPr>
        <p:spPr>
          <a:xfrm>
            <a:off x="1079675" y="1686800"/>
            <a:ext cx="8046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Justin</a:t>
            </a:r>
            <a:endParaRPr b="1"/>
          </a:p>
        </p:txBody>
      </p:sp>
      <p:sp>
        <p:nvSpPr>
          <p:cNvPr id="288" name="Google Shape;288;p35"/>
          <p:cNvSpPr txBox="1"/>
          <p:nvPr>
            <p:ph idx="1" type="body"/>
          </p:nvPr>
        </p:nvSpPr>
        <p:spPr>
          <a:xfrm>
            <a:off x="4162838" y="1686800"/>
            <a:ext cx="8046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Manan</a:t>
            </a:r>
            <a:endParaRPr b="1"/>
          </a:p>
        </p:txBody>
      </p:sp>
      <p:sp>
        <p:nvSpPr>
          <p:cNvPr id="289" name="Google Shape;289;p35"/>
          <p:cNvSpPr txBox="1"/>
          <p:nvPr>
            <p:ph idx="1" type="body"/>
          </p:nvPr>
        </p:nvSpPr>
        <p:spPr>
          <a:xfrm>
            <a:off x="7246000" y="1686800"/>
            <a:ext cx="8046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Hao</a:t>
            </a:r>
            <a:endParaRPr b="1"/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00" y="2201875"/>
            <a:ext cx="2401926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875" y="3235250"/>
            <a:ext cx="1409376" cy="154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0512" y="2115050"/>
            <a:ext cx="3202972" cy="154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3101" y="3747825"/>
            <a:ext cx="2524107" cy="11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6250" y="2339902"/>
            <a:ext cx="2524100" cy="38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04637" y="2921074"/>
            <a:ext cx="1887325" cy="18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Filtering Shortcomings</a:t>
            </a:r>
            <a:endParaRPr/>
          </a:p>
        </p:txBody>
      </p:sp>
      <p:sp>
        <p:nvSpPr>
          <p:cNvPr id="301" name="Google Shape;301;p36"/>
          <p:cNvSpPr txBox="1"/>
          <p:nvPr>
            <p:ph idx="1" type="body"/>
          </p:nvPr>
        </p:nvSpPr>
        <p:spPr>
          <a:xfrm>
            <a:off x="819150" y="1990725"/>
            <a:ext cx="4738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Time not a factor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Not fixable by basic CF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Cold start problem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 set thresholds in our algorithm that Hao did not pass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700"/>
              <a:t>We could lower thresholds → possibly worse predictions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Matrix sparsity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Solution to latter 2 is matrix factorization</a:t>
            </a:r>
            <a:endParaRPr sz="1700"/>
          </a:p>
        </p:txBody>
      </p:sp>
      <p:pic>
        <p:nvPicPr>
          <p:cNvPr descr="Simple Matrix Factorization example on the Movielens dataset using Pyspark  | by Soumya Ghosh | Medium" id="302" name="Google Shape;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750" y="2372800"/>
            <a:ext cx="3235476" cy="1395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Factorization</a:t>
            </a:r>
            <a:endParaRPr/>
          </a:p>
        </p:txBody>
      </p:sp>
      <p:pic>
        <p:nvPicPr>
          <p:cNvPr descr="Simple Matrix Factorization example on the Movielens dataset using Pyspark  | by Soumya Ghosh | Medium"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475" y="2210075"/>
            <a:ext cx="4344475" cy="1873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ilding a Recommendation Engine with Spark - ppt download" id="309" name="Google Shape;3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950" y="2022675"/>
            <a:ext cx="3997075" cy="2248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latent attributes?</a:t>
            </a:r>
            <a:endParaRPr/>
          </a:p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819150" y="1990725"/>
            <a:ext cx="4617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Obviously, error will decrease the more attributes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Bias-Variance tradeoff, overfitting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We </a:t>
            </a:r>
            <a:r>
              <a:rPr lang="en" sz="1900"/>
              <a:t>chose 250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Regularization parameter?</a:t>
            </a:r>
            <a:endParaRPr sz="1900"/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150" y="2095588"/>
            <a:ext cx="3357400" cy="22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Factorization</a:t>
            </a:r>
            <a:endParaRPr/>
          </a:p>
        </p:txBody>
      </p:sp>
      <p:sp>
        <p:nvSpPr>
          <p:cNvPr id="322" name="Google Shape;322;p39"/>
          <p:cNvSpPr txBox="1"/>
          <p:nvPr>
            <p:ph idx="1" type="body"/>
          </p:nvPr>
        </p:nvSpPr>
        <p:spPr>
          <a:xfrm>
            <a:off x="819150" y="1990725"/>
            <a:ext cx="3548700" cy="16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Leads to dense matrix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Makes recommendations easy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Much faster</a:t>
            </a:r>
            <a:endParaRPr sz="2100"/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875" y="1639975"/>
            <a:ext cx="3998525" cy="24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9"/>
          <p:cNvSpPr txBox="1"/>
          <p:nvPr/>
        </p:nvSpPr>
        <p:spPr>
          <a:xfrm>
            <a:off x="8394325" y="3143613"/>
            <a:ext cx="607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Calibri"/>
                <a:ea typeface="Calibri"/>
                <a:cs typeface="Calibri"/>
                <a:sym typeface="Calibri"/>
              </a:rPr>
              <a:t>… 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9"/>
          <p:cNvSpPr txBox="1"/>
          <p:nvPr/>
        </p:nvSpPr>
        <p:spPr>
          <a:xfrm rot="5400000">
            <a:off x="6198238" y="4115913"/>
            <a:ext cx="607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Calibri"/>
                <a:ea typeface="Calibri"/>
                <a:cs typeface="Calibri"/>
                <a:sym typeface="Calibri"/>
              </a:rPr>
              <a:t>… 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>
            <p:ph type="title"/>
          </p:nvPr>
        </p:nvSpPr>
        <p:spPr>
          <a:xfrm>
            <a:off x="819150" y="372025"/>
            <a:ext cx="75057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pic>
        <p:nvPicPr>
          <p:cNvPr id="331" name="Google Shape;3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41" y="1573900"/>
            <a:ext cx="3654084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88" y="2528500"/>
            <a:ext cx="2546850" cy="100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675" y="2816975"/>
            <a:ext cx="2426676" cy="13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2062" y="1239775"/>
            <a:ext cx="2387425" cy="19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0"/>
          <p:cNvSpPr txBox="1"/>
          <p:nvPr>
            <p:ph idx="1" type="body"/>
          </p:nvPr>
        </p:nvSpPr>
        <p:spPr>
          <a:xfrm>
            <a:off x="2053150" y="1122363"/>
            <a:ext cx="9777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Test User 1</a:t>
            </a:r>
            <a:endParaRPr b="1"/>
          </a:p>
        </p:txBody>
      </p:sp>
      <p:sp>
        <p:nvSpPr>
          <p:cNvPr id="336" name="Google Shape;336;p40"/>
          <p:cNvSpPr txBox="1"/>
          <p:nvPr>
            <p:ph idx="1" type="body"/>
          </p:nvPr>
        </p:nvSpPr>
        <p:spPr>
          <a:xfrm>
            <a:off x="6436925" y="777063"/>
            <a:ext cx="9777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Test User 2</a:t>
            </a:r>
            <a:endParaRPr b="1"/>
          </a:p>
        </p:txBody>
      </p:sp>
      <p:pic>
        <p:nvPicPr>
          <p:cNvPr id="337" name="Google Shape;33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2598" y="3269600"/>
            <a:ext cx="2978375" cy="8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Recommendations</a:t>
            </a:r>
            <a:endParaRPr/>
          </a:p>
        </p:txBody>
      </p:sp>
      <p:sp>
        <p:nvSpPr>
          <p:cNvPr id="343" name="Google Shape;343;p41"/>
          <p:cNvSpPr txBox="1"/>
          <p:nvPr>
            <p:ph idx="1" type="body"/>
          </p:nvPr>
        </p:nvSpPr>
        <p:spPr>
          <a:xfrm>
            <a:off x="1079675" y="1686800"/>
            <a:ext cx="8046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Justin</a:t>
            </a:r>
            <a:endParaRPr b="1"/>
          </a:p>
        </p:txBody>
      </p:sp>
      <p:sp>
        <p:nvSpPr>
          <p:cNvPr id="344" name="Google Shape;344;p41"/>
          <p:cNvSpPr txBox="1"/>
          <p:nvPr>
            <p:ph idx="1" type="body"/>
          </p:nvPr>
        </p:nvSpPr>
        <p:spPr>
          <a:xfrm>
            <a:off x="4162838" y="1686800"/>
            <a:ext cx="8046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Manan</a:t>
            </a:r>
            <a:endParaRPr b="1"/>
          </a:p>
        </p:txBody>
      </p:sp>
      <p:sp>
        <p:nvSpPr>
          <p:cNvPr id="345" name="Google Shape;345;p41"/>
          <p:cNvSpPr txBox="1"/>
          <p:nvPr>
            <p:ph idx="1" type="body"/>
          </p:nvPr>
        </p:nvSpPr>
        <p:spPr>
          <a:xfrm>
            <a:off x="7246000" y="1686800"/>
            <a:ext cx="8046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Hao</a:t>
            </a:r>
            <a:endParaRPr b="1"/>
          </a:p>
        </p:txBody>
      </p:sp>
      <p:pic>
        <p:nvPicPr>
          <p:cNvPr id="346" name="Google Shape;3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00" y="2201875"/>
            <a:ext cx="2401926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0512" y="2115050"/>
            <a:ext cx="3202972" cy="154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6250" y="2339902"/>
            <a:ext cx="2524100" cy="38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6475" y="3772200"/>
            <a:ext cx="1766924" cy="9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4125" y="3433097"/>
            <a:ext cx="2088375" cy="11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682600" y="4359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448275" y="1688500"/>
            <a:ext cx="3959700" cy="38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50"/>
              <a:buChar char="●"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</a:rPr>
              <a:t>Describes hours played per game on the Steam platform</a:t>
            </a:r>
            <a:endParaRPr sz="16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Char char="●"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</a:rPr>
              <a:t>5,155 unique games </a:t>
            </a:r>
            <a:endParaRPr sz="16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Char char="●"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</a:rPr>
              <a:t>12,393 unique users</a:t>
            </a:r>
            <a:endParaRPr sz="16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36000"/>
            <a:ext cx="413385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Factorization Overview</a:t>
            </a:r>
            <a:endParaRPr/>
          </a:p>
        </p:txBody>
      </p:sp>
      <p:sp>
        <p:nvSpPr>
          <p:cNvPr id="356" name="Google Shape;356;p42"/>
          <p:cNvSpPr txBox="1"/>
          <p:nvPr>
            <p:ph idx="1" type="body"/>
          </p:nvPr>
        </p:nvSpPr>
        <p:spPr>
          <a:xfrm>
            <a:off x="819150" y="1990725"/>
            <a:ext cx="4365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Much faster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Could recommend for newer users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Clearly </a:t>
            </a:r>
            <a:r>
              <a:rPr lang="en" sz="1700"/>
              <a:t>skewed</a:t>
            </a:r>
            <a:r>
              <a:rPr lang="en" sz="1700"/>
              <a:t> towards popularity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Possible alteration of ALS parameters could change that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Might work better using actual ratings</a:t>
            </a:r>
            <a:endParaRPr sz="1500"/>
          </a:p>
        </p:txBody>
      </p:sp>
      <p:pic>
        <p:nvPicPr>
          <p:cNvPr id="357" name="Google Shape;3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650" y="2260450"/>
            <a:ext cx="2986900" cy="168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d PNG Transparent | PNG Mart" id="358" name="Google Shape;3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00" y="2058050"/>
            <a:ext cx="325562" cy="30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d PNG Transparent | PNG Mart" id="359" name="Google Shape;35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00" y="2364650"/>
            <a:ext cx="325562" cy="30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 Png , (+) Png Group - Romolagarai.or #1175661 - PNG Images - PNGio" id="360" name="Google Shape;36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200" y="2671250"/>
            <a:ext cx="325550" cy="310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Hours played can be an effective metric (not just ratings)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MDS and K-means can be </a:t>
            </a:r>
            <a:r>
              <a:rPr i="1" lang="en"/>
              <a:t>somewhat</a:t>
            </a:r>
            <a:r>
              <a:rPr lang="en"/>
              <a:t> effective tools to cluster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Collaborative Filtering can be successful, but many drawbacks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Sparsity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Cold-Start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Matrix Factorization can solve some of these problems but introduce others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Large skew towards popularity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Many more parameters to consider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perfect recommendation system doesn’t exist.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(but companies won’t stop trying)</a:t>
            </a:r>
            <a:endParaRPr sz="1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our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(a little messy and undocumented)</a:t>
            </a:r>
            <a:endParaRPr sz="1900"/>
          </a:p>
        </p:txBody>
      </p:sp>
      <p:sp>
        <p:nvSpPr>
          <p:cNvPr id="382" name="Google Shape;382;p4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Filtering and Matrix Factorization: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https://colab.research.google.com/drive/1wCSAZkgYryNDh3tC9fBDNusvMFvhlQeV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MDS: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https://colab.research.google.com/drive/1uSkSXk1yohFqaBFYc_FwojRAHoOA3ehV?usp=sharing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User-based Market Segmentation: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https://github.com/haohe1113/Steam-Game-Rcmd-Engine/blob/master/steam_market_segmentation.ipynb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819150" y="17555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MDS and K-means</a:t>
            </a:r>
            <a:r>
              <a:rPr lang="en" sz="1500"/>
              <a:t> to cluster/segment users and games into groups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Heuristics to segment customers using hours played as a metric for ratings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User-based collaborative filtering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Game-based collaborative filtering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Matrix Factorization to solve problems created by collaborative filtering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819150" y="732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Visualizing Game Similarity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4906625" y="1639600"/>
            <a:ext cx="3510900" cy="3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in the center cluster: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Call of Duty Black Ops II - Zombies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Star Wars - Battlefront II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Counter-Strike Global Offensive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outside of the center cluster: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Dota 2 (top of the popularity list on Steam)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Portal 2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LEGO Movie - Videogame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75" y="1639600"/>
            <a:ext cx="3324046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User-Based Market Segmentation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8"/>
          <p:cNvPicPr preferRelativeResize="0"/>
          <p:nvPr/>
        </p:nvPicPr>
        <p:blipFill rotWithShape="1">
          <a:blip r:embed="rId3">
            <a:alphaModFix/>
          </a:blip>
          <a:srcRect b="2198" l="0" r="0" t="2208"/>
          <a:stretch/>
        </p:blipFill>
        <p:spPr>
          <a:xfrm>
            <a:off x="376700" y="1414325"/>
            <a:ext cx="6277222" cy="34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User-Based Market Segmentation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50" y="1448925"/>
            <a:ext cx="8447027" cy="29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User-Based Market Segmentation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75" y="1369475"/>
            <a:ext cx="8385473" cy="346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Engines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